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327"/>
  </p:normalViewPr>
  <p:slideViewPr>
    <p:cSldViewPr snapToGrid="0" showGuides="1">
      <p:cViewPr varScale="1">
        <p:scale>
          <a:sx n="102" d="100"/>
          <a:sy n="102" d="100"/>
        </p:scale>
        <p:origin x="192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E4AC00-86A1-7BE0-E7DF-32D625277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CE782F-902A-D001-4E8A-7DFE65E0E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62E1C3-C6B1-6674-07A5-766798DB3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A086E2-55CB-9072-58DA-D8C5CA7EB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FC4579-9B7B-9640-6E30-5F1FE8BE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32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DC9C29-2D2E-330A-34C5-E874929B9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B228EC-0116-E874-7658-46D8882D3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853499-5932-2B96-3430-BB86D5BF5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6095A8-934F-0980-D304-0AF94FC3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781D3F-20B2-41CF-8E5D-FBFF527B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62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4DE006-EB28-9376-75F8-896615FF7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99F495-7A0C-419A-7869-12F62B371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6C492-4FD7-FB90-2420-E80468E3D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9CEBD8-E1A7-DC27-06E0-AE6096ED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60C7E7-B88C-877D-4E17-FAA0E3746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7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DE04F6-776F-93C4-659C-93DE3F402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9612AF-3E0B-2715-49E5-C0BAB6424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D0E1F7-D2B0-9E36-4BD3-94CCA8A13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BD6CC1-185A-F61E-5BDE-96B2E159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664F9A-8336-ADBF-77EF-CB35014E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0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644DAD-309C-8C08-1D01-A919204D6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577264-B36C-2ED9-61B8-8ED1534B9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4F48BF-7567-C745-B66A-EEAE82D39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B5BA18-53D4-F2B9-E2CC-D967A0FB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17A193-2A96-E35A-4CB4-23628615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93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50818E-20FE-7687-171E-EBB74FA2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2BFD5A-DA44-FAE7-8604-109A73457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501084-F122-FC32-D2D5-D5AFC8281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C0426D-2D1B-2B93-801B-C32A659D9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A1E990-948A-6FF8-12D3-ACEE7494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B94449-6961-CE5E-D617-399DBAD6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83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05A8B-D019-6FC4-DAEA-960C6423D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16B00B4-D67F-43FC-F74C-C0F3DD8E0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AAB094-8798-1F60-E3C6-D16AF8490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8D52F4D-021D-CCD3-54FD-BC54C156A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5CF5EB1-7C1B-05E9-029B-E309961B3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EFDA98A-567B-6BF1-D0D2-3C1A5854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68962C1-AB07-6833-7B43-E5825CB7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A8DFD5B-140B-D498-16B7-CFF14611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45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326326-B4A4-19C5-3562-B7A8DB282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35B340-E3FD-9C10-C3F4-273267EBB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DAC7A2-BE38-B822-C2B4-3A1E6E8E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60DD7C-D4A7-38D6-081F-07605E80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46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6FCDDA-33E7-D33B-572F-1CA6BAED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A246122-13FA-039A-A5EF-C8661D58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13EEFF-A788-BF7F-2734-221BC1903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01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F5B661-175B-C8B8-D1E3-30E5FD46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9D9857-613B-1B73-22A0-424B1BDDC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2E1963-94BC-0590-0FC9-052C65F7B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DCAE55-56C7-93D3-5C13-454FDD974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06B6E9-3818-6ACA-E1EC-1E6F2670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E2BBCC-5C62-0CA9-8B4A-FD032C01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93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D9E76-E678-EB97-2FF4-D353E5C3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7AAE51-CE4A-B64C-D85E-8C32B3650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64CBE8-21C1-DB19-05AE-90471D85A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DE7B18-FA2B-FD38-217C-F2C1E3BE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CCBFFD-6B36-54F5-0007-95050978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8069DF-55C7-A865-6EC7-BC1772F7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66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BE6344-C16A-90CD-6402-C39C08749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1DDDDF-5100-341C-5BF2-ADBA28AC5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3F2C7A-F5BD-B6EA-9139-F4ED74F35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001E9-F2A9-7340-BD74-587AAC29239C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9A9150-C8F8-5DFD-1E26-EE1F0D2CC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BF05CD-9D5A-FCD2-C066-B39AECAE0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3AE1-182C-3D49-9D60-78635E2047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1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47A8967-D610-5E99-5C21-2215C2B13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597991"/>
              </p:ext>
            </p:extLst>
          </p:nvPr>
        </p:nvGraphicFramePr>
        <p:xfrm>
          <a:off x="6391339" y="366826"/>
          <a:ext cx="5437312" cy="622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083">
                  <a:extLst>
                    <a:ext uri="{9D8B030D-6E8A-4147-A177-3AD203B41FA5}">
                      <a16:colId xmlns:a16="http://schemas.microsoft.com/office/drawing/2014/main" val="2109380228"/>
                    </a:ext>
                  </a:extLst>
                </a:gridCol>
                <a:gridCol w="2722229">
                  <a:extLst>
                    <a:ext uri="{9D8B030D-6E8A-4147-A177-3AD203B41FA5}">
                      <a16:colId xmlns:a16="http://schemas.microsoft.com/office/drawing/2014/main" val="3816329813"/>
                    </a:ext>
                  </a:extLst>
                </a:gridCol>
              </a:tblGrid>
              <a:tr h="5283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4C</a:t>
                      </a:r>
                      <a:r>
                        <a:rPr kumimoji="1" lang="ja-JP" altLang="en-US"/>
                        <a:t>分析</a:t>
                      </a:r>
                    </a:p>
                  </a:txBody>
                  <a:tcPr marR="90000" marT="90000" marB="90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385127"/>
                  </a:ext>
                </a:extLst>
              </a:tr>
              <a:tr h="1423370">
                <a:tc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/>
                      <a:r>
                        <a:rPr kumimoji="1" lang="en-US" altLang="ja-JP" dirty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Customer Value</a:t>
                      </a:r>
                    </a:p>
                    <a:p>
                      <a:pPr algn="ctr"/>
                      <a:r>
                        <a:rPr kumimoji="1" lang="ja-JP" altLang="en-US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（価値）</a:t>
                      </a:r>
                      <a:endParaRPr kumimoji="1" lang="en-US" altLang="ja-JP"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624179"/>
                  </a:ext>
                </a:extLst>
              </a:tr>
              <a:tr h="14233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lang="en-US" altLang="ja-JP" sz="2000" dirty="0">
                        <a:latin typeface="Meiryo" panose="020B0604030504040204" pitchFamily="34" charset="-128"/>
                        <a:ea typeface="Meiryo" panose="020B0604030504040204" pitchFamily="34" charset="-128"/>
                        <a:cs typeface="Times New Roman"/>
                      </a:endParaRPr>
                    </a:p>
                    <a:p>
                      <a:pPr marL="17780" algn="ctr">
                        <a:lnSpc>
                          <a:spcPts val="2225"/>
                        </a:lnSpc>
                      </a:pPr>
                      <a:r>
                        <a:rPr lang="en-US" altLang="ja-JP" sz="1800" spc="-65" dirty="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Customer</a:t>
                      </a:r>
                      <a:r>
                        <a:rPr lang="en-US" altLang="ja-JP" sz="1800" spc="-80" dirty="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 </a:t>
                      </a:r>
                      <a:r>
                        <a:rPr lang="en-US" altLang="ja-JP" sz="1800" spc="-20" dirty="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Cost</a:t>
                      </a:r>
                    </a:p>
                    <a:p>
                      <a:pPr marL="17780" algn="ctr">
                        <a:lnSpc>
                          <a:spcPts val="2225"/>
                        </a:lnSpc>
                      </a:pPr>
                      <a:r>
                        <a:rPr lang="ja-JP" altLang="en-US" sz="1800" spc="-2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（費用）</a:t>
                      </a:r>
                      <a:endParaRPr lang="en-US" altLang="ja-JP" sz="1800" dirty="0"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105037"/>
                  </a:ext>
                </a:extLst>
              </a:tr>
              <a:tr h="14233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altLang="ja-JP" sz="2000" dirty="0">
                        <a:latin typeface="Meiryo" panose="020B0604030504040204" pitchFamily="34" charset="-128"/>
                        <a:ea typeface="Meiryo" panose="020B0604030504040204" pitchFamily="34" charset="-128"/>
                        <a:cs typeface="Times New Roman"/>
                      </a:endParaRPr>
                    </a:p>
                    <a:p>
                      <a:pPr marL="5080" algn="ctr">
                        <a:lnSpc>
                          <a:spcPts val="2225"/>
                        </a:lnSpc>
                      </a:pPr>
                      <a:r>
                        <a:rPr lang="en-US" altLang="ja-JP" sz="1800" spc="-10" dirty="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Convenience</a:t>
                      </a:r>
                    </a:p>
                    <a:p>
                      <a:pPr marL="5080" algn="ctr">
                        <a:lnSpc>
                          <a:spcPts val="2225"/>
                        </a:lnSpc>
                      </a:pPr>
                      <a:r>
                        <a:rPr kumimoji="1" lang="ja-JP" altLang="en-US" sz="1800" spc="-1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（利便性）</a:t>
                      </a:r>
                      <a:endParaRPr lang="en-US" altLang="ja-JP" sz="1800" dirty="0"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876178"/>
                  </a:ext>
                </a:extLst>
              </a:tr>
              <a:tr h="14233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en-US" altLang="ja-JP" sz="2000" dirty="0">
                        <a:latin typeface="Meiryo" panose="020B0604030504040204" pitchFamily="34" charset="-128"/>
                        <a:ea typeface="Meiryo" panose="020B0604030504040204" pitchFamily="34" charset="-128"/>
                        <a:cs typeface="Times New Roman"/>
                      </a:endParaRPr>
                    </a:p>
                    <a:p>
                      <a:pPr marL="5080" algn="ctr">
                        <a:lnSpc>
                          <a:spcPts val="2225"/>
                        </a:lnSpc>
                      </a:pPr>
                      <a:r>
                        <a:rPr lang="en-US" altLang="ja-JP" sz="1800" spc="-10" dirty="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Communication</a:t>
                      </a:r>
                    </a:p>
                    <a:p>
                      <a:pPr marL="5080" algn="ctr">
                        <a:lnSpc>
                          <a:spcPts val="2225"/>
                        </a:lnSpc>
                      </a:pPr>
                      <a:r>
                        <a:rPr lang="ja-JP" altLang="en-US" sz="1800" spc="-1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（コミュニケーション）</a:t>
                      </a:r>
                      <a:endParaRPr lang="en-US" altLang="ja-JP" sz="1800" spc="-10" dirty="0">
                        <a:solidFill>
                          <a:srgbClr val="444444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66109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DC951BD-9461-9222-FE5B-5B9C1BA96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4777"/>
              </p:ext>
            </p:extLst>
          </p:nvPr>
        </p:nvGraphicFramePr>
        <p:xfrm>
          <a:off x="363350" y="366825"/>
          <a:ext cx="5437312" cy="62218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18656">
                  <a:extLst>
                    <a:ext uri="{9D8B030D-6E8A-4147-A177-3AD203B41FA5}">
                      <a16:colId xmlns:a16="http://schemas.microsoft.com/office/drawing/2014/main" val="2109380228"/>
                    </a:ext>
                  </a:extLst>
                </a:gridCol>
                <a:gridCol w="2718656">
                  <a:extLst>
                    <a:ext uri="{9D8B030D-6E8A-4147-A177-3AD203B41FA5}">
                      <a16:colId xmlns:a16="http://schemas.microsoft.com/office/drawing/2014/main" val="3816329813"/>
                    </a:ext>
                  </a:extLst>
                </a:gridCol>
              </a:tblGrid>
              <a:tr h="5283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4P</a:t>
                      </a:r>
                      <a:r>
                        <a:rPr kumimoji="1" lang="ja-JP" altLang="en-US"/>
                        <a:t>分析</a:t>
                      </a:r>
                    </a:p>
                  </a:txBody>
                  <a:tcPr marR="90000" marT="90000" marB="90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385127"/>
                  </a:ext>
                </a:extLst>
              </a:tr>
              <a:tr h="1423370">
                <a:tc>
                  <a:txBody>
                    <a:bodyPr/>
                    <a:lstStyle/>
                    <a:p>
                      <a:pPr marR="15875" algn="ctr">
                        <a:lnSpc>
                          <a:spcPts val="2225"/>
                        </a:lnSpc>
                        <a:spcBef>
                          <a:spcPts val="114"/>
                        </a:spcBef>
                      </a:pPr>
                      <a:r>
                        <a:rPr lang="en-US" altLang="ja-JP" sz="1800" spc="-10" dirty="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Product</a:t>
                      </a:r>
                    </a:p>
                    <a:p>
                      <a:pPr marR="15875" algn="ctr">
                        <a:lnSpc>
                          <a:spcPts val="2225"/>
                        </a:lnSpc>
                        <a:spcBef>
                          <a:spcPts val="114"/>
                        </a:spcBef>
                      </a:pPr>
                      <a:r>
                        <a:rPr lang="ja-JP" altLang="en-US" sz="1800"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（製品）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624179"/>
                  </a:ext>
                </a:extLst>
              </a:tr>
              <a:tr h="1423370">
                <a:tc>
                  <a:txBody>
                    <a:bodyPr/>
                    <a:lstStyle/>
                    <a:p>
                      <a:pPr marR="15875" algn="ctr">
                        <a:lnSpc>
                          <a:spcPts val="2225"/>
                        </a:lnSpc>
                        <a:spcBef>
                          <a:spcPts val="114"/>
                        </a:spcBef>
                      </a:pPr>
                      <a:r>
                        <a:rPr lang="en-US" altLang="ja-JP" sz="1800" spc="-10" dirty="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Price</a:t>
                      </a:r>
                    </a:p>
                    <a:p>
                      <a:pPr marR="15875" algn="ctr">
                        <a:lnSpc>
                          <a:spcPts val="2225"/>
                        </a:lnSpc>
                        <a:spcBef>
                          <a:spcPts val="114"/>
                        </a:spcBef>
                      </a:pPr>
                      <a:r>
                        <a:rPr lang="ja-JP" altLang="en-US" sz="1800" spc="-1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（価格）</a:t>
                      </a:r>
                      <a:endParaRPr lang="en-US" altLang="ja-JP" sz="1800" dirty="0"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105037"/>
                  </a:ext>
                </a:extLst>
              </a:tr>
              <a:tr h="1423370">
                <a:tc>
                  <a:txBody>
                    <a:bodyPr/>
                    <a:lstStyle/>
                    <a:p>
                      <a:pPr marR="6985" algn="ctr">
                        <a:lnSpc>
                          <a:spcPts val="2225"/>
                        </a:lnSpc>
                      </a:pPr>
                      <a:r>
                        <a:rPr lang="en-US" altLang="ja-JP" sz="1800" spc="-10" dirty="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Place</a:t>
                      </a:r>
                    </a:p>
                    <a:p>
                      <a:pPr marR="6985" algn="ctr">
                        <a:lnSpc>
                          <a:spcPts val="2225"/>
                        </a:lnSpc>
                      </a:pPr>
                      <a:r>
                        <a:rPr lang="ja-JP" altLang="en-US" sz="1800" spc="-1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（流通）</a:t>
                      </a:r>
                      <a:endParaRPr lang="en-US" altLang="ja-JP" sz="1800" dirty="0"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876178"/>
                  </a:ext>
                </a:extLst>
              </a:tr>
              <a:tr h="1423370">
                <a:tc>
                  <a:txBody>
                    <a:bodyPr/>
                    <a:lstStyle/>
                    <a:p>
                      <a:pPr marR="13335" algn="ctr">
                        <a:lnSpc>
                          <a:spcPts val="2225"/>
                        </a:lnSpc>
                        <a:spcBef>
                          <a:spcPts val="5"/>
                        </a:spcBef>
                      </a:pPr>
                      <a:r>
                        <a:rPr lang="en-US" altLang="ja-JP" sz="1800" spc="-10" dirty="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Promotion</a:t>
                      </a:r>
                    </a:p>
                    <a:p>
                      <a:pPr marR="13335" algn="ctr">
                        <a:lnSpc>
                          <a:spcPts val="2225"/>
                        </a:lnSpc>
                        <a:spcBef>
                          <a:spcPts val="5"/>
                        </a:spcBef>
                      </a:pPr>
                      <a:r>
                        <a:rPr lang="ja-JP" altLang="en-US" sz="1800" spc="-10">
                          <a:solidFill>
                            <a:srgbClr val="444444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（プロモーション）</a:t>
                      </a:r>
                      <a:endParaRPr lang="en-US" altLang="ja-JP" sz="1800" dirty="0"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366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668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Macintosh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y.s</dc:creator>
  <cp:lastModifiedBy>y.s</cp:lastModifiedBy>
  <cp:revision>1</cp:revision>
  <dcterms:created xsi:type="dcterms:W3CDTF">2022-09-29T07:28:26Z</dcterms:created>
  <dcterms:modified xsi:type="dcterms:W3CDTF">2022-09-29T07:33:57Z</dcterms:modified>
</cp:coreProperties>
</file>